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10" r:id="rId3"/>
    <p:sldId id="257" r:id="rId4"/>
    <p:sldId id="258" r:id="rId5"/>
    <p:sldId id="259" r:id="rId6"/>
    <p:sldId id="260" r:id="rId7"/>
    <p:sldId id="309" r:id="rId8"/>
    <p:sldId id="261" r:id="rId9"/>
    <p:sldId id="262" r:id="rId10"/>
    <p:sldId id="263" r:id="rId11"/>
    <p:sldId id="302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303" r:id="rId21"/>
    <p:sldId id="273" r:id="rId22"/>
    <p:sldId id="275" r:id="rId23"/>
    <p:sldId id="274" r:id="rId24"/>
    <p:sldId id="276" r:id="rId25"/>
    <p:sldId id="277" r:id="rId26"/>
    <p:sldId id="278" r:id="rId27"/>
    <p:sldId id="304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05" r:id="rId36"/>
    <p:sldId id="286" r:id="rId37"/>
    <p:sldId id="287" r:id="rId38"/>
    <p:sldId id="288" r:id="rId39"/>
    <p:sldId id="289" r:id="rId40"/>
    <p:sldId id="290" r:id="rId41"/>
    <p:sldId id="291" r:id="rId42"/>
    <p:sldId id="306" r:id="rId43"/>
    <p:sldId id="292" r:id="rId44"/>
    <p:sldId id="293" r:id="rId45"/>
    <p:sldId id="294" r:id="rId46"/>
    <p:sldId id="295" r:id="rId47"/>
    <p:sldId id="307" r:id="rId48"/>
    <p:sldId id="296" r:id="rId49"/>
    <p:sldId id="297" r:id="rId50"/>
    <p:sldId id="298" r:id="rId51"/>
    <p:sldId id="299" r:id="rId52"/>
    <p:sldId id="300" r:id="rId53"/>
    <p:sldId id="308" r:id="rId54"/>
    <p:sldId id="301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4" autoAdjust="0"/>
  </p:normalViewPr>
  <p:slideViewPr>
    <p:cSldViewPr>
      <p:cViewPr varScale="1">
        <p:scale>
          <a:sx n="80" d="100"/>
          <a:sy n="80" d="100"/>
        </p:scale>
        <p:origin x="33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ABDC3-A5B3-480C-8512-297BEAC4E06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4D59-9360-4427-9BDB-339FD7A5D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Geometry 9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9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5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x</a:t>
                </a:r>
                <a:r>
                  <a:rPr lang="en-US" baseline="0" dirty="0" smtClean="0"/>
                  <a:t>-coordinates go in first row; y-coordinates go in second row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2 rows, 6 columns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x</a:t>
                </a:r>
                <a:r>
                  <a:rPr lang="en-US" baseline="0" dirty="0" smtClean="0"/>
                  <a:t>-coordinates go in first row; y-coordinates go in second row</a:t>
                </a:r>
              </a:p>
              <a:p>
                <a:r>
                  <a:rPr lang="en-US" b="0" i="0" smtClean="0">
                    <a:latin typeface="Cambria Math"/>
                  </a:rPr>
                  <a:t>[■(3&amp;6&amp;7@5&amp;7&amp;3)]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2 rows, 6 columns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[■(−1&amp;−7@−4&amp;−13)]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9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Translation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Image</a:t>
                </a:r>
                <a:r>
                  <a:rPr lang="en-US" baseline="0" dirty="0" smtClean="0"/>
                  <a:t>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Translation matrix </a:t>
                </a:r>
                <a:r>
                  <a:rPr lang="en-US" b="0" i="0" smtClean="0">
                    <a:latin typeface="Cambria Math"/>
                  </a:rPr>
                  <a:t>[■(4&amp;4&amp;4&amp;4@−2&amp;−2&amp;−2&amp;−2)]</a:t>
                </a:r>
                <a:endParaRPr lang="en-US" dirty="0" smtClean="0"/>
              </a:p>
              <a:p>
                <a:r>
                  <a:rPr lang="en-US" dirty="0" smtClean="0"/>
                  <a:t>Image</a:t>
                </a:r>
                <a:r>
                  <a:rPr lang="en-US" baseline="0" dirty="0" smtClean="0"/>
                  <a:t> coordinates </a:t>
                </a:r>
                <a:r>
                  <a:rPr lang="en-US" b="0" i="0" smtClean="0">
                    <a:latin typeface="Cambria Math"/>
                  </a:rPr>
                  <a:t>[■(</a:t>
                </a:r>
                <a:r>
                  <a:rPr lang="en-US" b="0" i="0" smtClean="0">
                    <a:latin typeface="Cambria Math"/>
                  </a:rPr>
                  <a:t>1&amp;2&amp;6&amp;7@2&amp;−1&amp;1&amp;3)]</a:t>
                </a:r>
                <a:r>
                  <a:rPr lang="en-US" b="0" i="0" smtClean="0">
                    <a:latin typeface="Cambria Math"/>
                  </a:rPr>
                  <a:t>+[■(</a:t>
                </a:r>
                <a:r>
                  <a:rPr lang="en-US" b="0" i="0" smtClean="0">
                    <a:latin typeface="Cambria Math"/>
                  </a:rPr>
                  <a:t>4&amp;4&amp;4&amp;4@−2&amp;−2&amp;−2&amp;−2)]</a:t>
                </a:r>
                <a:r>
                  <a:rPr lang="en-US" b="0" i="0" smtClean="0">
                    <a:latin typeface="Cambria Math"/>
                  </a:rPr>
                  <a:t>=[■(5&amp;6&amp;10&amp;11@0&amp;−3&amp;−1&amp;1)]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1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4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F0B-8CC5-4083-B556-950366E4EA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F0B-8CC5-4083-B556-950366E4EA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1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8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16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points are A(3, 3), B(-1, 2), C(2,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6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6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= -x: new points A(-3, -1), B(-4, -4), C(-1, -3)</a:t>
            </a:r>
          </a:p>
          <a:p>
            <a:r>
              <a:rPr lang="en-US" dirty="0" smtClean="0"/>
              <a:t>y</a:t>
            </a:r>
            <a:r>
              <a:rPr lang="en-US" baseline="0" dirty="0" smtClean="0"/>
              <a:t> = x: new points A(3, 1), B(4, 4), C(1,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1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Isometry</a:t>
            </a:r>
            <a:r>
              <a:rPr lang="en-US" dirty="0" smtClean="0"/>
              <a:t>: size</a:t>
            </a:r>
            <a:r>
              <a:rPr lang="en-US" baseline="0" dirty="0" smtClean="0"/>
              <a:t> and shape are unchanged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[■(</a:t>
                </a:r>
                <a:r>
                  <a:rPr lang="en-US" b="0" i="0" smtClean="0">
                    <a:latin typeface="Cambria Math"/>
                  </a:rPr>
                  <a:t>−1&amp;0@0&amp;1)]⋅[■(−3&amp;1&amp;−2@3&amp;2&amp;1)]</a:t>
                </a:r>
                <a:endParaRPr lang="en-US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[■(3&amp;−1&amp;2@3&amp;2&amp;1)]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03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4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20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R’(3, 4), S’(6,</a:t>
            </a:r>
            <a:r>
              <a:rPr lang="en-US" baseline="0" dirty="0" smtClean="0"/>
              <a:t> 4), T’(4,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9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1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[■(0&amp;1@−1&amp;0)]⋅[■(−3&amp;−3&amp;1&amp;2@2&amp;4&amp;4&amp;2)]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[■(2&amp;4&amp;4&amp;2@3&amp;3&amp;−1&amp;−2)]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49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6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points after translation: A’(3,</a:t>
            </a:r>
            <a:r>
              <a:rPr lang="en-US" baseline="0" dirty="0" smtClean="0"/>
              <a:t> -2), B’(-1, -1), C’(1, -3)</a:t>
            </a:r>
          </a:p>
          <a:p>
            <a:r>
              <a:rPr lang="en-US" dirty="0" smtClean="0"/>
              <a:t>New points</a:t>
            </a:r>
            <a:r>
              <a:rPr lang="en-US" baseline="0" dirty="0" smtClean="0"/>
              <a:t> after reflection: A’’(-3, -2), B’’(1, -1), C’’(-1, -3)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2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27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Translation</a:t>
            </a:r>
            <a:r>
              <a:rPr lang="en-US" baseline="0" dirty="0" smtClean="0"/>
              <a:t> in the x direction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2(1.6 cm) = 3.2 cm (Reflections in Parallel Lines </a:t>
            </a:r>
            <a:r>
              <a:rPr lang="en-US" baseline="0" dirty="0" err="1" smtClean="0"/>
              <a:t>Thrm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P: x +</a:t>
            </a:r>
            <a:r>
              <a:rPr lang="en-US" baseline="0" dirty="0" smtClean="0"/>
              <a:t> 4 = -3 </a:t>
            </a:r>
            <a:r>
              <a:rPr lang="en-US" baseline="0" dirty="0" smtClean="0">
                <a:sym typeface="Wingdings" pitchFamily="2" charset="2"/>
              </a:rPr>
              <a:t> x = -7</a:t>
            </a:r>
          </a:p>
          <a:p>
            <a:r>
              <a:rPr lang="en-US" baseline="0" dirty="0" smtClean="0">
                <a:sym typeface="Wingdings" pitchFamily="2" charset="2"/>
              </a:rPr>
              <a:t>    y – 7 = 4  y = 11     P(-7, 11)</a:t>
            </a:r>
          </a:p>
          <a:p>
            <a:r>
              <a:rPr lang="en-US" baseline="0" dirty="0" smtClean="0">
                <a:sym typeface="Wingdings" pitchFamily="2" charset="2"/>
              </a:rPr>
              <a:t>Q: x + 4 = 2  x = -2</a:t>
            </a:r>
          </a:p>
          <a:p>
            <a:r>
              <a:rPr lang="en-US" baseline="0" dirty="0" smtClean="0">
                <a:sym typeface="Wingdings" pitchFamily="2" charset="2"/>
              </a:rPr>
              <a:t>    y – 7 = 1  y = 8      Q(-2, 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Counterclockwise</a:t>
            </a:r>
            <a:r>
              <a:rPr lang="en-US" baseline="0" dirty="0" smtClean="0"/>
              <a:t> rotation of 160° about point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15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86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68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Flower:</a:t>
            </a:r>
            <a:r>
              <a:rPr lang="en-US" baseline="0" dirty="0" smtClean="0"/>
              <a:t> 4 lines of symmetry</a:t>
            </a:r>
          </a:p>
          <a:p>
            <a:r>
              <a:rPr lang="en-US" baseline="0" dirty="0" smtClean="0"/>
              <a:t>Sea Star: 5 lines of symmetry</a:t>
            </a:r>
          </a:p>
          <a:p>
            <a:r>
              <a:rPr lang="en-US" baseline="0" dirty="0" smtClean="0"/>
              <a:t>Goat: 1 line of 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62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the 45° is not a 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2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Rhombus: 180°</a:t>
            </a:r>
          </a:p>
          <a:p>
            <a:r>
              <a:rPr lang="en-US" dirty="0" smtClean="0"/>
              <a:t>Octagon: 90°, 180°</a:t>
            </a:r>
          </a:p>
          <a:p>
            <a:r>
              <a:rPr lang="en-US" dirty="0" smtClean="0"/>
              <a:t>Triangle: 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602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90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709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22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[■(10&amp;5&amp;−50@15&amp;−20&amp;35)]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780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2[■(1&amp;2&amp;2@2&amp;1&amp;2)]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[■(2&amp;4&amp;4@4&amp;2&amp;4)]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04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399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be used to describe translations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𝑅𝑆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5,0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𝑇𝑋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0,3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𝐵𝐾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=〈−5,2〉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(𝑅𝑆) ⃑=〈5,0〉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(𝑇𝑋) ⃑=〈0,3〉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(𝐵𝐾) ⃑=〈−5,2〉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Translation is (x, y)</a:t>
            </a:r>
            <a:r>
              <a:rPr lang="en-US" dirty="0" smtClean="0">
                <a:sym typeface="Wingdings" pitchFamily="2" charset="2"/>
              </a:rPr>
              <a:t>(x-2,</a:t>
            </a:r>
            <a:r>
              <a:rPr lang="en-US" baseline="0" dirty="0" smtClean="0">
                <a:sym typeface="Wingdings" pitchFamily="2" charset="2"/>
              </a:rPr>
              <a:t> y+6)</a:t>
            </a:r>
          </a:p>
          <a:p>
            <a:r>
              <a:rPr lang="en-US" baseline="0" dirty="0" smtClean="0">
                <a:sym typeface="Wingdings" pitchFamily="2" charset="2"/>
              </a:rPr>
              <a:t>L’(0, 8), M’(3, 9), N’(7, 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0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21895"/>
            <a:ext cx="7885113" cy="1021557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riz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14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8288" y="-331470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79248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273936E-8677-4E40-B2E7-34F5374F64A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sm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9/Geometry%209.1%20Answers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9/Geometry%209.1%20Quiz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9/Geometry%209.2%20Answers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9/Geometry%209.2%20Quiz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9/Geometry%209.3%20Answers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9/Geometry%209.3%20Quiz.ppt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9/Geometry%209.4%20Answers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9/Geometry%209.4%20Quiz.ppt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9/Geometry%209.5%20Answers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9/Geometry%209.5%20Quiz.pptx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9/Geometry%209.6%20Answers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9/Geometry%209.6%20Quiz.pptx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9/Geometry%209.7%20Answers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9/Geometry%209.7%20Quiz.pptx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</a:p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Translate Figures and Use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vertices of </a:t>
                </a:r>
                <a:r>
                  <a:rPr lang="el-GR" dirty="0" smtClean="0"/>
                  <a:t>Δ</a:t>
                </a:r>
                <a:r>
                  <a:rPr lang="en-US" dirty="0" smtClean="0"/>
                  <a:t>LMN are L(2, 2), M(5, 3), N(9, 1).  Translate </a:t>
                </a:r>
                <a:r>
                  <a:rPr lang="el-GR" dirty="0" smtClean="0"/>
                  <a:t>Δ</a:t>
                </a:r>
                <a:r>
                  <a:rPr lang="en-US" dirty="0" smtClean="0"/>
                  <a:t>LMN using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〈−2,6〉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i="1" dirty="0" smtClean="0"/>
              </a:p>
              <a:p>
                <a:r>
                  <a:rPr lang="en-US" i="1" dirty="0" smtClean="0"/>
                  <a:t>576 </a:t>
                </a:r>
                <a:r>
                  <a:rPr lang="en-US" i="1" dirty="0"/>
                  <a:t>#2-30 even, 34-40 even, 44, 48-54 </a:t>
                </a:r>
                <a:r>
                  <a:rPr lang="en-US" i="1" dirty="0" smtClean="0"/>
                  <a:t>even = 24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30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6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9.1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9.1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53030" y="2714625"/>
            <a:ext cx="429260" cy="6286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3114675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9.2 Use Properties of Matrices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8880" y="308275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Row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3581400" y="3228975"/>
            <a:ext cx="1427480" cy="846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10100" y="3429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Column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2867660" y="3343275"/>
            <a:ext cx="1742440" cy="3165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7719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Matrix</a:t>
                </a:r>
              </a:p>
              <a:p>
                <a:pPr lvl="1"/>
                <a:r>
                  <a:rPr lang="en-US" dirty="0" smtClean="0"/>
                  <a:t>Rectangular arrangement of numbers in rows and columns</a:t>
                </a:r>
              </a:p>
              <a:p>
                <a:pPr lvl="1"/>
                <a:r>
                  <a:rPr lang="en-US" dirty="0" smtClean="0"/>
                  <a:t>Each number is an element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Dimension rows x columns</a:t>
                </a:r>
              </a:p>
              <a:p>
                <a:pPr lvl="2"/>
                <a:r>
                  <a:rPr lang="en-US" dirty="0" smtClean="0"/>
                  <a:t>2 x 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771900"/>
              </a:xfrm>
              <a:blipFill rotWithShape="1">
                <a:blip r:embed="rId3"/>
                <a:stretch>
                  <a:fillRect l="-1000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/>
      <p:bldP spid="9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Use Properties of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Write a matrix to represent </a:t>
            </a:r>
            <a:r>
              <a:rPr lang="el-GR" dirty="0" smtClean="0"/>
              <a:t>Δ</a:t>
            </a:r>
            <a:r>
              <a:rPr lang="en-US" dirty="0" smtClean="0"/>
              <a:t>ABC with vertices A(3, 5), B(6, 7), C(7, 3).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many rows and columns are in a matrix for a hexagon?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Use Properties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Add and Subtract Matrices</a:t>
                </a:r>
              </a:p>
              <a:p>
                <a:pPr lvl="1"/>
                <a:r>
                  <a:rPr lang="en-US" dirty="0" smtClean="0"/>
                  <a:t>Dimension must be equal</a:t>
                </a:r>
              </a:p>
              <a:p>
                <a:pPr lvl="1"/>
                <a:r>
                  <a:rPr lang="en-US" dirty="0" smtClean="0"/>
                  <a:t>Add corresponding elements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30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0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Use Properties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represents quadrilateral JKLM.  Write the translation matrix and the image matrix that represents the translation of JKLM 4 units right and 2 units down.  Then find the coordinates of the image.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4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Use Properties of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 Multiplication</a:t>
            </a:r>
          </a:p>
          <a:p>
            <a:r>
              <a:rPr lang="en-US" dirty="0"/>
              <a:t>Matrix multiplication can only happen if the number of columns of the first matrix is the same as the number of rows on the second matrix.</a:t>
            </a:r>
          </a:p>
          <a:p>
            <a:r>
              <a:rPr lang="en-US" dirty="0"/>
              <a:t>You can multiply a 3x5 with a 5x2.  </a:t>
            </a:r>
          </a:p>
          <a:p>
            <a:pPr lvl="1"/>
            <a:r>
              <a:rPr lang="en-US" dirty="0"/>
              <a:t>3x</a:t>
            </a:r>
            <a:r>
              <a:rPr lang="en-US" b="1" dirty="0">
                <a:solidFill>
                  <a:srgbClr val="FFFF00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5</a:t>
            </a:r>
            <a:r>
              <a:rPr lang="en-US" dirty="0"/>
              <a:t>x2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3x2 will be the dimensions of the answer</a:t>
            </a:r>
          </a:p>
          <a:p>
            <a:r>
              <a:rPr lang="en-US" dirty="0"/>
              <a:t>Because of this </a:t>
            </a:r>
            <a:r>
              <a:rPr lang="en-US" b="1" dirty="0">
                <a:solidFill>
                  <a:srgbClr val="FFFF00"/>
                </a:solidFill>
              </a:rPr>
              <a:t>order does matter</a:t>
            </a:r>
            <a:r>
              <a:rPr lang="en-US" dirty="0"/>
              <a:t>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96257" y="1387148"/>
            <a:ext cx="980144" cy="273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6890" y="1184133"/>
            <a:ext cx="533400" cy="6798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Use Properties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7542" y="2535172"/>
                <a:ext cx="14798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5⋅−3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542" y="3380228"/>
                <a:ext cx="147989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4164" y="2436971"/>
                <a:ext cx="396904" cy="77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64" y="3249295"/>
                <a:ext cx="396904" cy="777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61100" y="2436971"/>
                <a:ext cx="396904" cy="77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100" y="3249295"/>
                <a:ext cx="396904" cy="777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6562" y="2535172"/>
                <a:ext cx="1824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+1⋅−2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2" y="3380228"/>
                <a:ext cx="182453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4166" y="3657600"/>
                <a:ext cx="16113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[−17]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64" y="4876800"/>
                <a:ext cx="1611339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7834" y="1025829"/>
                <a:ext cx="2857001" cy="1012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34" y="1025829"/>
                <a:ext cx="2857001" cy="10125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7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8" grpId="0"/>
      <p:bldP spid="9" grpId="0"/>
      <p:bldP spid="26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1497" y="1226996"/>
            <a:ext cx="1345905" cy="273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1184133"/>
            <a:ext cx="533400" cy="6798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1497" y="1577607"/>
            <a:ext cx="1345905" cy="273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Use Properties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7543" y="2535172"/>
                <a:ext cx="14798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⋅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542" y="3380228"/>
                <a:ext cx="1478289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86594" y="2400300"/>
                <a:ext cx="568617" cy="132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594" y="2400300"/>
                <a:ext cx="568617" cy="13251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37126" y="2400300"/>
                <a:ext cx="568617" cy="132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26" y="2400300"/>
                <a:ext cx="568617" cy="13251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25222" y="3019920"/>
                <a:ext cx="32191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0⋅−2+−3⋅4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20" y="4026559"/>
                <a:ext cx="321754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2201" y="3678082"/>
                <a:ext cx="568617" cy="132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1" y="3678082"/>
                <a:ext cx="568617" cy="13251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4726" y="3678082"/>
                <a:ext cx="568617" cy="132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26" y="3678082"/>
                <a:ext cx="568617" cy="13251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1069" y="3806162"/>
                <a:ext cx="545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68" y="5074881"/>
                <a:ext cx="543739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40411" y="4277767"/>
                <a:ext cx="11448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−12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11" y="5703688"/>
                <a:ext cx="1143262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730168" y="1184133"/>
            <a:ext cx="533400" cy="6798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6562" y="2535172"/>
                <a:ext cx="14798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+2⋅4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2" y="3380228"/>
                <a:ext cx="1478290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06144" y="2535172"/>
                <a:ext cx="25298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1⋅1+2⋅3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144" y="3380228"/>
                <a:ext cx="252825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42768" y="3019920"/>
                <a:ext cx="28745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0⋅1+−3⋅3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67" y="4026559"/>
                <a:ext cx="2872902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08213" y="3819158"/>
                <a:ext cx="545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12" y="5092209"/>
                <a:ext cx="543739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35891" y="4290763"/>
                <a:ext cx="8899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−9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90" y="5721016"/>
                <a:ext cx="888384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971550"/>
                <a:ext cx="3932166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71550"/>
                <a:ext cx="3932166" cy="101611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3" grpId="0" animBg="1"/>
      <p:bldP spid="23" grpId="1" animBg="1"/>
      <p:bldP spid="8" grpId="0"/>
      <p:bldP spid="9" grpId="0"/>
      <p:bldP spid="26" grpId="0"/>
      <p:bldP spid="10" grpId="0"/>
      <p:bldP spid="28" grpId="0"/>
      <p:bldP spid="29" grpId="0"/>
      <p:bldP spid="30" grpId="0"/>
      <p:bldP spid="31" grpId="0"/>
      <p:bldP spid="15" grpId="0" animBg="1"/>
      <p:bldP spid="15" grpId="1" animBg="1"/>
      <p:bldP spid="15" grpId="2" animBg="1"/>
      <p:bldP spid="15" grpId="3" animBg="1"/>
      <p:bldP spid="3" grpId="0"/>
      <p:bldP spid="17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Use Properties of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/>
              <a:t>584 #2-32 even, 33, 38-44 </a:t>
            </a:r>
            <a:r>
              <a:rPr lang="en-US" i="1" dirty="0" smtClean="0"/>
              <a:t>even = 21</a:t>
            </a:r>
          </a:p>
          <a:p>
            <a:r>
              <a:rPr lang="en-US" i="1" dirty="0" smtClean="0"/>
              <a:t>Extra Credit </a:t>
            </a:r>
            <a:r>
              <a:rPr lang="en-US" i="1" dirty="0"/>
              <a:t>587 #2, </a:t>
            </a:r>
            <a:r>
              <a:rPr lang="en-US" i="1" dirty="0" smtClean="0"/>
              <a:t>6 = +2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Geometry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8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9.2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9.2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9.3 Perform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Transformation that uses a line like a mirror to reflect an image.</a:t>
            </a:r>
          </a:p>
          <a:p>
            <a:pPr lvl="1"/>
            <a:r>
              <a:rPr lang="en-US" dirty="0" smtClean="0"/>
              <a:t>That line is called </a:t>
            </a:r>
            <a:r>
              <a:rPr lang="en-US" b="1" dirty="0" smtClean="0"/>
              <a:t>Line of Reflection</a:t>
            </a:r>
            <a:endParaRPr lang="en-US" dirty="0" smtClean="0"/>
          </a:p>
          <a:p>
            <a:pPr lvl="1"/>
            <a:r>
              <a:rPr lang="en-US" dirty="0" smtClean="0"/>
              <a:t>P and P’ are the same distance from the line of reflection</a:t>
            </a:r>
          </a:p>
          <a:p>
            <a:pPr lvl="1"/>
            <a:r>
              <a:rPr lang="en-US" dirty="0" smtClean="0"/>
              <a:t>The line connecting P and P’ is perpendicular to the line of reflection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2859"/>
            <a:ext cx="1447800" cy="17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6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Perform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Graph a reflection of </a:t>
            </a:r>
            <a:r>
              <a:rPr lang="el-GR" dirty="0" smtClean="0"/>
              <a:t>Δ</a:t>
            </a:r>
            <a:r>
              <a:rPr lang="en-US" dirty="0" smtClean="0"/>
              <a:t>ABC where A(1, 3), B(5, 2), and C(2, 1) in the line x = 2.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6221"/>
            <a:ext cx="3962400" cy="35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Perform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Coordinate Rules for Reflections</a:t>
            </a:r>
          </a:p>
          <a:p>
            <a:pPr lvl="1"/>
            <a:r>
              <a:rPr lang="en-US" dirty="0" smtClean="0"/>
              <a:t>Reflected in x-axis: (a, b) </a:t>
            </a:r>
            <a:r>
              <a:rPr lang="en-US" dirty="0" smtClean="0">
                <a:sym typeface="Wingdings" pitchFamily="2" charset="2"/>
              </a:rPr>
              <a:t> (a, -b)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Reflected in y-axis: (a, b)  (-a, b)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Reflected in y = x: (a, b)  (b, a)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Reflected in y = -x: (a, b)  (-b, -a)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71475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Reflection Theorem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21437" y="4237970"/>
            <a:ext cx="792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reflection is an </a:t>
            </a:r>
            <a:r>
              <a:rPr lang="en-US" sz="2800" dirty="0" err="1" smtClean="0"/>
              <a:t>isometry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34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Perform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l-GR" dirty="0" smtClean="0"/>
              <a:t>Δ</a:t>
            </a:r>
            <a:r>
              <a:rPr lang="en-US" dirty="0" smtClean="0"/>
              <a:t>ABC with vertices A(1, 3), B(4, 4), and C(3, 1).  Reflect </a:t>
            </a:r>
            <a:r>
              <a:rPr lang="el-GR" dirty="0" smtClean="0"/>
              <a:t>Δ</a:t>
            </a:r>
            <a:r>
              <a:rPr lang="en-US" dirty="0" smtClean="0"/>
              <a:t>ABC in the lines y = -x and y = 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87" y="1581150"/>
            <a:ext cx="39465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Perform Reflections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57300"/>
                <a:ext cx="7924800" cy="3886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Reflection Matrix</a:t>
                </a:r>
              </a:p>
              <a:p>
                <a:pPr lvl="1"/>
                <a:r>
                  <a:rPr lang="en-US" dirty="0" smtClean="0"/>
                  <a:t>You can find the reflection of a polygon using matrix multiplication</a:t>
                </a:r>
              </a:p>
              <a:p>
                <a:pPr lvl="1"/>
                <a:r>
                  <a:rPr lang="en-US" dirty="0" smtClean="0"/>
                  <a:t>Write the polygon vertices as a matrix</a:t>
                </a:r>
              </a:p>
              <a:p>
                <a:pPr lvl="1"/>
                <a:r>
                  <a:rPr lang="en-US" dirty="0" smtClean="0"/>
                  <a:t>Multiply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for x-axis </a:t>
                </a:r>
              </a:p>
              <a:p>
                <a:pPr lvl="2"/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for y-axis</a:t>
                </a:r>
              </a:p>
              <a:p>
                <a:pPr lvl="1"/>
                <a:r>
                  <a:rPr lang="en-US" dirty="0" smtClean="0"/>
                  <a:t>[Reflection Matrix] [Polygon Matrix] = [Image Matrix]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76400"/>
                <a:ext cx="7924800" cy="5181600"/>
              </a:xfrm>
              <a:blipFill rotWithShape="1">
                <a:blip r:embed="rId3"/>
                <a:stretch>
                  <a:fillRect l="-1308" t="-1176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15000" y="3105150"/>
                <a:ext cx="3200400" cy="131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for y = 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for y = -x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105150"/>
                <a:ext cx="3200400" cy="13152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7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Perform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vertices of </a:t>
            </a:r>
            <a:r>
              <a:rPr lang="el-GR" dirty="0" smtClean="0"/>
              <a:t>Δ</a:t>
            </a:r>
            <a:r>
              <a:rPr lang="en-US" dirty="0" smtClean="0"/>
              <a:t>LMN are L(-3, 3), M(1, 2), and N(-2, 1).  Find the reflection of </a:t>
            </a:r>
            <a:r>
              <a:rPr lang="el-GR" dirty="0" smtClean="0"/>
              <a:t>Δ</a:t>
            </a:r>
            <a:r>
              <a:rPr lang="en-US" dirty="0" smtClean="0"/>
              <a:t>LMN in the y-axis.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593 </a:t>
            </a:r>
            <a:r>
              <a:rPr lang="en-US" i="1" dirty="0"/>
              <a:t>#4-24 even, 28, 40, 42-46 </a:t>
            </a:r>
            <a:r>
              <a:rPr lang="en-US" i="1" dirty="0" smtClean="0"/>
              <a:t>all = 18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9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9.3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9.3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9.4 Perform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4724400" cy="3543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Rotation</a:t>
            </a:r>
          </a:p>
          <a:p>
            <a:pPr lvl="1"/>
            <a:r>
              <a:rPr lang="en-US" sz="2400" dirty="0" smtClean="0"/>
              <a:t>Figure is turned about a point called </a:t>
            </a:r>
            <a:r>
              <a:rPr lang="en-US" sz="2400" b="1" dirty="0" smtClean="0"/>
              <a:t>center of rotation</a:t>
            </a:r>
            <a:endParaRPr lang="en-US" sz="2400" dirty="0" smtClean="0"/>
          </a:p>
          <a:p>
            <a:pPr lvl="1"/>
            <a:r>
              <a:rPr lang="en-US" sz="2400" dirty="0" smtClean="0"/>
              <a:t>The amount of turning is </a:t>
            </a:r>
            <a:r>
              <a:rPr lang="en-US" sz="2400" b="1" dirty="0" smtClean="0"/>
              <a:t>angle of rotation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"/>
            <a:ext cx="3105150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71475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Rotation Theorem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792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rotation is an </a:t>
            </a:r>
            <a:r>
              <a:rPr lang="en-US" sz="2800" dirty="0" err="1" smtClean="0"/>
              <a:t>isometry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10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Perform Rotations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Draw a 120° rotation of </a:t>
                </a:r>
                <a:r>
                  <a:rPr lang="el-GR" sz="2400" dirty="0" smtClean="0"/>
                  <a:t>Δ</a:t>
                </a:r>
                <a:r>
                  <a:rPr lang="en-US" sz="2400" dirty="0" smtClean="0"/>
                  <a:t>ABC about P.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Draw a segment from A to P.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Draw a ray to form a 120° angle with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𝑃𝐴</m:t>
                        </m:r>
                      </m:e>
                    </m:ba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000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5750"/>
            <a:ext cx="2218185" cy="13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43" y="1885950"/>
            <a:ext cx="150199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86150"/>
            <a:ext cx="2158685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9.1 Translate Figures and Use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Transformation</a:t>
            </a:r>
          </a:p>
          <a:p>
            <a:pPr lvl="1"/>
            <a:r>
              <a:rPr lang="en-US" dirty="0" smtClean="0"/>
              <a:t>Moves or changes a figure</a:t>
            </a:r>
          </a:p>
          <a:p>
            <a:pPr lvl="1"/>
            <a:r>
              <a:rPr lang="en-US" dirty="0" smtClean="0"/>
              <a:t>Original called </a:t>
            </a:r>
            <a:r>
              <a:rPr lang="en-US" dirty="0" err="1" smtClean="0"/>
              <a:t>preimage</a:t>
            </a:r>
            <a:r>
              <a:rPr lang="en-US" dirty="0" smtClean="0"/>
              <a:t> (i.e. </a:t>
            </a:r>
            <a:r>
              <a:rPr lang="el-GR" dirty="0" smtClean="0"/>
              <a:t>Δ</a:t>
            </a:r>
            <a:r>
              <a:rPr lang="en-US" dirty="0" smtClean="0"/>
              <a:t>ABC)</a:t>
            </a:r>
          </a:p>
          <a:p>
            <a:pPr lvl="1"/>
            <a:r>
              <a:rPr lang="en-US" dirty="0" smtClean="0"/>
              <a:t>New called image (i.e. </a:t>
            </a:r>
            <a:r>
              <a:rPr lang="el-GR" dirty="0" smtClean="0"/>
              <a:t>Δ</a:t>
            </a:r>
            <a:r>
              <a:rPr lang="en-US" dirty="0" smtClean="0"/>
              <a:t>A’B’C’)</a:t>
            </a:r>
          </a:p>
          <a:p>
            <a:endParaRPr lang="en-US" dirty="0"/>
          </a:p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Moves every point the same distance in the same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Perform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Draw A’ so that PA’ = PA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Repeat steps 1-3 for each vertex.  Draw </a:t>
            </a:r>
            <a:r>
              <a:rPr lang="el-GR" dirty="0" smtClean="0"/>
              <a:t>Δ</a:t>
            </a:r>
            <a:r>
              <a:rPr lang="en-US" dirty="0" smtClean="0"/>
              <a:t>A’B’C’.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43" y="1257300"/>
            <a:ext cx="2846234" cy="100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188970"/>
            <a:ext cx="2838125" cy="13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3543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Perform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Draw a 50° rotation of </a:t>
            </a:r>
            <a:r>
              <a:rPr lang="el-GR" dirty="0" smtClean="0"/>
              <a:t>Δ</a:t>
            </a:r>
            <a:r>
              <a:rPr lang="en-US" dirty="0" smtClean="0"/>
              <a:t>DEF about P.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30" y="1600200"/>
            <a:ext cx="46863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Perform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Coordinate Rules for Counterclockwise Rotations about the Origin</a:t>
            </a:r>
          </a:p>
          <a:p>
            <a:r>
              <a:rPr lang="en-US" dirty="0" smtClean="0"/>
              <a:t>90°: (a, b) </a:t>
            </a:r>
            <a:r>
              <a:rPr lang="en-US" dirty="0" smtClean="0">
                <a:sym typeface="Wingdings" pitchFamily="2" charset="2"/>
              </a:rPr>
              <a:t> (-b, a)</a:t>
            </a:r>
          </a:p>
          <a:p>
            <a:r>
              <a:rPr lang="en-US" dirty="0" smtClean="0">
                <a:sym typeface="Wingdings" pitchFamily="2" charset="2"/>
              </a:rPr>
              <a:t>180°: (a, b)  (-a, -b)</a:t>
            </a:r>
          </a:p>
          <a:p>
            <a:r>
              <a:rPr lang="en-US" dirty="0" smtClean="0">
                <a:sym typeface="Wingdings" pitchFamily="2" charset="2"/>
              </a:rPr>
              <a:t>270°: (a, b)  (b, -a)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05400" y="1657350"/>
            <a:ext cx="3876677" cy="3250407"/>
            <a:chOff x="4267200" y="2209800"/>
            <a:chExt cx="4714875" cy="43338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209800"/>
              <a:ext cx="4714875" cy="433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67200" y="2667000"/>
              <a:ext cx="3048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67200" y="2209800"/>
              <a:ext cx="1295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0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Perform Rotations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8290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Rotation Matrices (counterclockwise)</a:t>
                </a:r>
              </a:p>
              <a:p>
                <a:r>
                  <a:rPr lang="en-US" dirty="0" smtClean="0"/>
                  <a:t>90°: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180°: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270°: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360°: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[Rotation Matrix] [Polygon Matrix] = [Image Matrix]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7924800" cy="5105400"/>
              </a:xfrm>
              <a:blipFill rotWithShape="1">
                <a:blip r:embed="rId3"/>
                <a:stretch>
                  <a:fillRect l="-1308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Perform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E(-3, 2), F(-3, 4), G(1, 4), and H(2, 2).  Find the image matrix for a 270° rotation about the origin.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/>
              <a:t>602 #4-28 even, 32, 36-40 even, 41-46 </a:t>
            </a:r>
            <a:r>
              <a:rPr lang="en-US" i="1" dirty="0" smtClean="0"/>
              <a:t>all =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9.4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9.4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9.5 Apply Compositions of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Composition of Transformations</a:t>
            </a:r>
          </a:p>
          <a:p>
            <a:pPr lvl="1"/>
            <a:r>
              <a:rPr lang="en-US" dirty="0" smtClean="0"/>
              <a:t>Two or more transformations combined into a single transformation</a:t>
            </a:r>
          </a:p>
          <a:p>
            <a:r>
              <a:rPr lang="en-US" dirty="0" smtClean="0"/>
              <a:t>Glide Reflection</a:t>
            </a:r>
          </a:p>
          <a:p>
            <a:pPr lvl="1"/>
            <a:r>
              <a:rPr lang="en-US" dirty="0" smtClean="0"/>
              <a:t>Translation followed </a:t>
            </a:r>
            <a:br>
              <a:rPr lang="en-US" dirty="0" smtClean="0"/>
            </a:br>
            <a:r>
              <a:rPr lang="en-US" dirty="0" smtClean="0"/>
              <a:t>by Reflection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6400" y="2179320"/>
            <a:ext cx="3657600" cy="2971800"/>
            <a:chOff x="4191000" y="2667000"/>
            <a:chExt cx="4591050" cy="39624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667000"/>
              <a:ext cx="4591050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91000" y="2667000"/>
              <a:ext cx="457200" cy="137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9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Apply Compositions of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vertices of </a:t>
            </a:r>
            <a:r>
              <a:rPr lang="el-GR" sz="2400" dirty="0"/>
              <a:t>Δ</a:t>
            </a:r>
            <a:r>
              <a:rPr lang="en-US" sz="2400" dirty="0"/>
              <a:t>ABC are A(3, 2), B(-1, 3), and C(1, 1).  Find the image of </a:t>
            </a:r>
            <a:r>
              <a:rPr lang="el-GR" sz="2400" dirty="0"/>
              <a:t>Δ</a:t>
            </a:r>
            <a:r>
              <a:rPr lang="en-US" sz="2400" dirty="0"/>
              <a:t>ABC after the glide reflection.</a:t>
            </a:r>
          </a:p>
          <a:p>
            <a:pPr lvl="1"/>
            <a:r>
              <a:rPr lang="en-US" sz="2400" dirty="0"/>
              <a:t>Translation: (x, y) </a:t>
            </a:r>
            <a:r>
              <a:rPr lang="en-US" sz="2400" dirty="0">
                <a:sym typeface="Wingdings" pitchFamily="2" charset="2"/>
              </a:rPr>
              <a:t> (x, y – 4)</a:t>
            </a:r>
          </a:p>
          <a:p>
            <a:pPr lvl="1"/>
            <a:r>
              <a:rPr lang="en-US" sz="2400" dirty="0">
                <a:sym typeface="Wingdings" pitchFamily="2" charset="2"/>
              </a:rPr>
              <a:t>Reflection: Over y-axis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0765"/>
            <a:ext cx="3886202" cy="32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Apply Compositions of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00150"/>
            <a:ext cx="7924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Composition Theorem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61815"/>
            <a:ext cx="7924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composition of two (or more) </a:t>
            </a:r>
            <a:r>
              <a:rPr lang="en-US" sz="2400" dirty="0" err="1" smtClean="0"/>
              <a:t>isometries</a:t>
            </a:r>
            <a:r>
              <a:rPr lang="en-US" sz="2400" dirty="0" smtClean="0"/>
              <a:t> is an </a:t>
            </a:r>
            <a:r>
              <a:rPr lang="en-US" sz="2400" dirty="0" err="1" smtClean="0"/>
              <a:t>isometry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4520" y="2521083"/>
            <a:ext cx="7924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Reflections in Parallel Lines Theorem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982748"/>
            <a:ext cx="7924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If lines </a:t>
            </a:r>
            <a:r>
              <a:rPr lang="en-US" sz="2000" i="1" dirty="0" smtClean="0"/>
              <a:t>k</a:t>
            </a:r>
            <a:r>
              <a:rPr lang="en-US" sz="2000" dirty="0" smtClean="0"/>
              <a:t> and </a:t>
            </a:r>
            <a:r>
              <a:rPr lang="en-US" sz="2000" i="1" dirty="0" smtClean="0"/>
              <a:t>m</a:t>
            </a:r>
            <a:r>
              <a:rPr lang="en-US" sz="2000" dirty="0" smtClean="0"/>
              <a:t> are parallel, then a reflection in line </a:t>
            </a:r>
            <a:r>
              <a:rPr lang="en-US" sz="2000" i="1" dirty="0" smtClean="0"/>
              <a:t>k</a:t>
            </a:r>
            <a:r>
              <a:rPr lang="en-US" sz="2000" dirty="0" smtClean="0"/>
              <a:t> followed by a reflection in line </a:t>
            </a:r>
            <a:r>
              <a:rPr lang="en-US" sz="2000" i="1" dirty="0" smtClean="0"/>
              <a:t>m</a:t>
            </a:r>
            <a:r>
              <a:rPr lang="en-US" sz="2000" dirty="0" smtClean="0"/>
              <a:t> is the same as a translation.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520" y="3690634"/>
                <a:ext cx="7924800" cy="12450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If P’’ is the image of P, then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⊥</m:t>
                    </m:r>
                  </m:oMath>
                </a14:m>
                <a:r>
                  <a:rPr lang="en-US" sz="2400" dirty="0" smtClean="0"/>
                  <a:t> to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/>
                  <a:t>m</a:t>
                </a:r>
                <a:r>
                  <a:rPr lang="en-US" sz="2400" dirty="0" smtClean="0"/>
                  <a:t>, 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:r>
                  <a:rPr lang="en-US" sz="2400" i="1" dirty="0" smtClean="0"/>
                  <a:t>PP’</a:t>
                </a:r>
                <a:r>
                  <a:rPr lang="en-US" sz="2400" dirty="0" smtClean="0"/>
                  <a:t>’ = 2</a:t>
                </a:r>
                <a:r>
                  <a:rPr lang="en-US" sz="2400" i="1" dirty="0" smtClean="0"/>
                  <a:t>d </a:t>
                </a:r>
                <a:r>
                  <a:rPr lang="en-US" sz="2400" dirty="0" smtClean="0"/>
                  <a:t>where </a:t>
                </a:r>
                <a:r>
                  <a:rPr lang="en-US" sz="2400" i="1" dirty="0" smtClean="0"/>
                  <a:t>d</a:t>
                </a:r>
                <a:r>
                  <a:rPr lang="en-US" sz="2400" dirty="0" smtClean="0"/>
                  <a:t> is the distance between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/>
                  <a:t>m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" y="3690634"/>
                <a:ext cx="7924800" cy="12450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42" y="1"/>
            <a:ext cx="3652520" cy="265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Apply Compositions of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 the figure below.  The distance between line </a:t>
            </a:r>
            <a:r>
              <a:rPr lang="en-US" sz="2400" i="1" dirty="0" smtClean="0"/>
              <a:t>k</a:t>
            </a:r>
            <a:r>
              <a:rPr lang="en-US" sz="2400" dirty="0" smtClean="0"/>
              <a:t> and </a:t>
            </a:r>
            <a:r>
              <a:rPr lang="en-US" sz="2400" i="1" dirty="0" smtClean="0"/>
              <a:t>m </a:t>
            </a:r>
            <a:r>
              <a:rPr lang="en-US" sz="2400" dirty="0" smtClean="0"/>
              <a:t> is 1.6 cm.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err="1" smtClean="0"/>
              <a:t>preimage</a:t>
            </a:r>
            <a:r>
              <a:rPr lang="en-US" sz="2400" dirty="0" smtClean="0"/>
              <a:t> is reflected in line </a:t>
            </a:r>
            <a:r>
              <a:rPr lang="en-US" sz="2400" i="1" dirty="0" smtClean="0"/>
              <a:t>k</a:t>
            </a:r>
            <a:r>
              <a:rPr lang="en-US" sz="2400" dirty="0" smtClean="0"/>
              <a:t>, then in line </a:t>
            </a:r>
            <a:r>
              <a:rPr lang="en-US" sz="2400" i="1" dirty="0" smtClean="0"/>
              <a:t>m</a:t>
            </a:r>
            <a:r>
              <a:rPr lang="en-US" sz="2400" dirty="0" smtClean="0"/>
              <a:t>. Describe a single transformation that maps the blue figure to the green.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the distance from P </a:t>
            </a:r>
            <a:br>
              <a:rPr lang="en-US" sz="2400" dirty="0" smtClean="0"/>
            </a:br>
            <a:r>
              <a:rPr lang="en-US" sz="2400" dirty="0" smtClean="0"/>
              <a:t>and P’’?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52750"/>
            <a:ext cx="3044026" cy="20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1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Translate Figures and Use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Draw </a:t>
            </a:r>
            <a:r>
              <a:rPr lang="el-GR" dirty="0" smtClean="0"/>
              <a:t>Δ</a:t>
            </a:r>
            <a:r>
              <a:rPr lang="en-US" dirty="0" smtClean="0"/>
              <a:t>RST with vertices R(2, 2), S(5, 2), and T(3, -2).  Find the image of each vertex after the translation (x, y) </a:t>
            </a:r>
            <a:r>
              <a:rPr lang="en-US" dirty="0" smtClean="0">
                <a:sym typeface="Wingdings" pitchFamily="2" charset="2"/>
              </a:rPr>
              <a:t> (x + 1, y + 2).  Graph the image using prime notation.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3607"/>
            <a:ext cx="3027682" cy="29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Apply Compositions of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520" y="2649492"/>
            <a:ext cx="7924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Reflections in Intersecting Lines Theorem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4520" y="3111157"/>
            <a:ext cx="7924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If lines </a:t>
            </a:r>
            <a:r>
              <a:rPr lang="en-US" sz="2000" i="1" dirty="0" smtClean="0"/>
              <a:t>k</a:t>
            </a:r>
            <a:r>
              <a:rPr lang="en-US" sz="2000" dirty="0" smtClean="0"/>
              <a:t> and </a:t>
            </a:r>
            <a:r>
              <a:rPr lang="en-US" sz="2000" i="1" dirty="0" smtClean="0"/>
              <a:t>m</a:t>
            </a:r>
            <a:r>
              <a:rPr lang="en-US" sz="2000" dirty="0" smtClean="0"/>
              <a:t> intersect at point P, then a reflection in line </a:t>
            </a:r>
            <a:r>
              <a:rPr lang="en-US" sz="2000" i="1" dirty="0" smtClean="0"/>
              <a:t>k</a:t>
            </a:r>
            <a:r>
              <a:rPr lang="en-US" sz="2000" dirty="0" smtClean="0"/>
              <a:t> followed by a reflection in line </a:t>
            </a:r>
            <a:r>
              <a:rPr lang="en-US" sz="2000" i="1" dirty="0" smtClean="0"/>
              <a:t>m</a:t>
            </a:r>
            <a:r>
              <a:rPr lang="en-US" sz="2000" dirty="0" smtClean="0"/>
              <a:t> is the same as a rotation about point P.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4520" y="3819043"/>
            <a:ext cx="792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angle of rotation is 2x°, where x° is the measure of the acute or right angle formed </a:t>
            </a:r>
            <a:r>
              <a:rPr lang="en-US" sz="2400" i="1" dirty="0" smtClean="0"/>
              <a:t>k</a:t>
            </a:r>
            <a:r>
              <a:rPr lang="en-US" sz="2400" dirty="0" smtClean="0"/>
              <a:t> and </a:t>
            </a:r>
            <a:r>
              <a:rPr lang="en-US" sz="2400" i="1" dirty="0" smtClean="0"/>
              <a:t>m.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2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Apply Compositions of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diagram, the </a:t>
            </a:r>
            <a:r>
              <a:rPr lang="en-US" dirty="0" err="1" smtClean="0"/>
              <a:t>preimage</a:t>
            </a:r>
            <a:r>
              <a:rPr lang="en-US" dirty="0" smtClean="0"/>
              <a:t> is reflected in line </a:t>
            </a:r>
            <a:r>
              <a:rPr lang="en-US" i="1" dirty="0" smtClean="0"/>
              <a:t>k</a:t>
            </a:r>
            <a:r>
              <a:rPr lang="en-US" dirty="0" smtClean="0"/>
              <a:t>, then in line </a:t>
            </a:r>
            <a:r>
              <a:rPr lang="en-US" i="1" dirty="0" smtClean="0"/>
              <a:t>m</a:t>
            </a:r>
            <a:r>
              <a:rPr lang="en-US" dirty="0" smtClean="0"/>
              <a:t>.  Describe a single transformation that maps the blue figure to the green.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/>
              <a:t>611 #2-30 even, 40-48 </a:t>
            </a:r>
            <a:r>
              <a:rPr lang="en-US" i="1" dirty="0" smtClean="0"/>
              <a:t>even = 20</a:t>
            </a:r>
          </a:p>
          <a:p>
            <a:r>
              <a:rPr lang="en-US" i="1" dirty="0" smtClean="0"/>
              <a:t>Extra Credit </a:t>
            </a:r>
            <a:r>
              <a:rPr lang="en-US" i="1" dirty="0"/>
              <a:t>615 #2, </a:t>
            </a:r>
            <a:r>
              <a:rPr lang="en-US" i="1" dirty="0" smtClean="0"/>
              <a:t>8 = +2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3100"/>
            <a:ext cx="312420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9.5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9.5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9.6 Identify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Line symmetry</a:t>
            </a:r>
          </a:p>
          <a:p>
            <a:pPr lvl="1"/>
            <a:r>
              <a:rPr lang="en-US" dirty="0" smtClean="0"/>
              <a:t>The figure can be mapped to itself by a reflection</a:t>
            </a:r>
          </a:p>
          <a:p>
            <a:pPr lvl="1"/>
            <a:r>
              <a:rPr lang="en-US" dirty="0" smtClean="0"/>
              <a:t>The line of reflection is called </a:t>
            </a:r>
            <a:r>
              <a:rPr lang="en-US" b="1" dirty="0" smtClean="0"/>
              <a:t>Line of Symmetry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Humans tend to think that symmetry is beautiful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83042"/>
            <a:ext cx="2362200" cy="24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Identify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many lines of symmetry does the object appear to have?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2000250"/>
            <a:ext cx="296556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61" y="2001510"/>
            <a:ext cx="3069839" cy="285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13" y="2000250"/>
            <a:ext cx="300528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Identify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Rotational Symmetry</a:t>
            </a:r>
          </a:p>
          <a:p>
            <a:pPr lvl="1"/>
            <a:r>
              <a:rPr lang="en-US" sz="2400" dirty="0" smtClean="0"/>
              <a:t>The figure can be mapped to itself by a rotation of 180° or less about the center of the figure</a:t>
            </a:r>
          </a:p>
          <a:p>
            <a:pPr lvl="1"/>
            <a:r>
              <a:rPr lang="en-US" sz="2400" dirty="0" smtClean="0"/>
              <a:t>The center of rotation is called the </a:t>
            </a:r>
            <a:r>
              <a:rPr lang="en-US" sz="2400" b="1" dirty="0" smtClean="0"/>
              <a:t>Center of Symmetry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38632"/>
            <a:ext cx="7467600" cy="15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Identify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 the figure have rotational symmetry? What angles?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/>
              <a:t>621 #4-20 even, 24-34 even, 37-45 </a:t>
            </a:r>
            <a:r>
              <a:rPr lang="en-US" i="1" dirty="0" smtClean="0"/>
              <a:t>all = 24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2028825"/>
            <a:ext cx="236219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835944"/>
            <a:ext cx="1555250" cy="147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8825"/>
            <a:ext cx="245270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9.6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9.6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9.7 </a:t>
            </a:r>
            <a:r>
              <a:rPr lang="en-US" dirty="0"/>
              <a:t>Identify </a:t>
            </a:r>
            <a:r>
              <a:rPr lang="en-US" dirty="0" smtClean="0"/>
              <a:t>and Perform Dilations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Dilation</a:t>
            </a:r>
          </a:p>
          <a:p>
            <a:pPr lvl="1"/>
            <a:r>
              <a:rPr lang="en-US" dirty="0" smtClean="0"/>
              <a:t>Enlarge or reduce</a:t>
            </a:r>
          </a:p>
          <a:p>
            <a:pPr lvl="1"/>
            <a:r>
              <a:rPr lang="en-US" dirty="0" smtClean="0"/>
              <a:t>Image is similar to </a:t>
            </a:r>
            <a:r>
              <a:rPr lang="en-US" dirty="0" err="1" smtClean="0"/>
              <a:t>preimage</a:t>
            </a:r>
            <a:endParaRPr lang="en-US" dirty="0" smtClean="0"/>
          </a:p>
          <a:p>
            <a:pPr lvl="1"/>
            <a:r>
              <a:rPr lang="en-US" dirty="0" smtClean="0"/>
              <a:t>Scale factor is k</a:t>
            </a:r>
          </a:p>
          <a:p>
            <a:pPr lvl="2"/>
            <a:r>
              <a:rPr lang="en-US" dirty="0" smtClean="0"/>
              <a:t>If 0 &lt; k &lt; 1, then reduction</a:t>
            </a:r>
          </a:p>
          <a:p>
            <a:pPr lvl="2"/>
            <a:r>
              <a:rPr lang="en-US" dirty="0" smtClean="0"/>
              <a:t>If k &gt; 1, then enlargement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9.7 </a:t>
            </a:r>
            <a:r>
              <a:rPr lang="en-US" dirty="0"/>
              <a:t>Identify and Perform Dilations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9433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image point P’ lies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𝐶𝑃</m:t>
                        </m:r>
                      </m:e>
                    </m:acc>
                  </m:oMath>
                </a14:m>
                <a:r>
                  <a:rPr lang="en-US" dirty="0" smtClean="0"/>
                  <a:t>. The scale factor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is a positive number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𝐶𝑃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Scale factor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image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preimage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7924800" cy="5257800"/>
              </a:xfrm>
              <a:blipFill rotWithShape="1">
                <a:blip r:embed="rId3"/>
                <a:stretch>
                  <a:fillRect l="-1308" t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71700"/>
            <a:ext cx="3867150" cy="206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7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Translate Figures and Use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image of (x, y) </a:t>
                </a:r>
                <a:r>
                  <a:rPr lang="en-US" dirty="0" smtClean="0">
                    <a:sym typeface="Wingdings" pitchFamily="2" charset="2"/>
                  </a:rPr>
                  <a:t> (x + 4, y – 7)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dirty="0" smtClean="0"/>
                  <a:t> with endpoints P’(-3, 4) and Q’(2, 1).  Find the coordinates of the endpoints of the </a:t>
                </a:r>
                <a:r>
                  <a:rPr lang="en-US" dirty="0" err="1" smtClean="0"/>
                  <a:t>preimage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308" t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9.7 </a:t>
            </a:r>
            <a:r>
              <a:rPr lang="en-US" dirty="0"/>
              <a:t>Identify and Perform Dilations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Draw and label </a:t>
                </a:r>
                <a:r>
                  <a:rPr lang="el-GR" dirty="0" smtClean="0"/>
                  <a:t>Δ</a:t>
                </a:r>
                <a:r>
                  <a:rPr lang="en-US" dirty="0" smtClean="0"/>
                  <a:t>RST, then construct a dilation of </a:t>
                </a:r>
                <a:r>
                  <a:rPr lang="el-GR" dirty="0" smtClean="0"/>
                  <a:t>Δ</a:t>
                </a:r>
                <a:r>
                  <a:rPr lang="en-US" dirty="0" smtClean="0"/>
                  <a:t>RST with R as the center of dilation and a scale factor of 3.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Draw </a:t>
                </a:r>
                <a:r>
                  <a:rPr lang="el-GR" dirty="0" smtClean="0"/>
                  <a:t>Δ</a:t>
                </a:r>
                <a:r>
                  <a:rPr lang="en-US" dirty="0" smtClean="0"/>
                  <a:t>RST, then draw rays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𝑅𝑇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Using a ruler, measure RS.  Multiply by the scale factor.  Using the ruler mark this length RS’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dirty="0" smtClean="0"/>
                  <a:t>.  Repeat for the other rays.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Draw </a:t>
                </a:r>
                <a:r>
                  <a:rPr lang="el-GR" dirty="0" smtClean="0"/>
                  <a:t>Δ</a:t>
                </a:r>
                <a:r>
                  <a:rPr lang="en-US" dirty="0" smtClean="0"/>
                  <a:t>R’S’T’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308" t="-1290" r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9.7 </a:t>
            </a:r>
            <a:r>
              <a:rPr lang="en-US" dirty="0"/>
              <a:t>Identify and Perform Dilations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Scalar matrix multiplication</a:t>
                </a:r>
              </a:p>
              <a:p>
                <a:pPr lvl="1"/>
                <a:r>
                  <a:rPr lang="en-US" dirty="0" smtClean="0"/>
                  <a:t>When you multiply a number by matrix, distribute to each element.</a:t>
                </a:r>
              </a:p>
              <a:p>
                <a:r>
                  <a:rPr lang="en-US" dirty="0" smtClean="0"/>
                  <a:t>Simplify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308" t="-1290" r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9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9.7 </a:t>
            </a:r>
            <a:r>
              <a:rPr lang="en-US" dirty="0"/>
              <a:t>Identify and Perform Dilations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Dilation using matrices (center at origin)</a:t>
            </a:r>
          </a:p>
          <a:p>
            <a:pPr lvl="1"/>
            <a:r>
              <a:rPr lang="en-US" dirty="0" smtClean="0"/>
              <a:t>Scale factor [polygon matrix] = [image matrix]</a:t>
            </a:r>
          </a:p>
          <a:p>
            <a:endParaRPr lang="en-US" dirty="0" smtClean="0"/>
          </a:p>
          <a:p>
            <a:r>
              <a:rPr lang="en-US" dirty="0" smtClean="0"/>
              <a:t>The vertices of </a:t>
            </a:r>
            <a:r>
              <a:rPr lang="el-GR" dirty="0" smtClean="0"/>
              <a:t>Δ</a:t>
            </a:r>
            <a:r>
              <a:rPr lang="en-US" dirty="0" smtClean="0"/>
              <a:t>RST are R(1, 2), S(2, 1), and T(2, 2).  Use scalar multiplication to find the vertices of </a:t>
            </a:r>
            <a:r>
              <a:rPr lang="el-GR" dirty="0" smtClean="0"/>
              <a:t>Δ</a:t>
            </a:r>
            <a:r>
              <a:rPr lang="en-US" dirty="0" smtClean="0"/>
              <a:t>R’S’T’ after a dilation with its center at the origin and a scale factor of 2.</a:t>
            </a:r>
          </a:p>
          <a:p>
            <a:endParaRPr lang="en-US" dirty="0"/>
          </a:p>
          <a:p>
            <a:r>
              <a:rPr lang="en-US" i="1" dirty="0"/>
              <a:t>629 #2-28 even, 32-36 even, 40, 43-49 </a:t>
            </a:r>
            <a:r>
              <a:rPr lang="en-US" i="1" dirty="0" smtClean="0"/>
              <a:t>all = 25</a:t>
            </a:r>
          </a:p>
          <a:p>
            <a:r>
              <a:rPr lang="en-US" i="1" dirty="0" smtClean="0"/>
              <a:t>Extra Credit </a:t>
            </a:r>
            <a:r>
              <a:rPr lang="en-US" i="1" dirty="0"/>
              <a:t>632 #2, </a:t>
            </a:r>
            <a:r>
              <a:rPr lang="en-US" i="1" dirty="0" smtClean="0"/>
              <a:t>6 = +2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9.7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9.7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/>
              <a:t>640 #1-16 </a:t>
            </a:r>
            <a:r>
              <a:rPr lang="en-US" i="1" dirty="0" smtClean="0"/>
              <a:t>all = 16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4994"/>
            <a:ext cx="4495800" cy="514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Translate Figures and Use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Isometry</a:t>
            </a:r>
            <a:endParaRPr lang="en-US" dirty="0" smtClean="0"/>
          </a:p>
          <a:p>
            <a:pPr lvl="1"/>
            <a:r>
              <a:rPr lang="en-US" dirty="0" smtClean="0"/>
              <a:t>Transformation that preserves length and angle measure.</a:t>
            </a:r>
          </a:p>
          <a:p>
            <a:pPr lvl="1"/>
            <a:r>
              <a:rPr lang="en-US" dirty="0" smtClean="0"/>
              <a:t>A congruence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Translation Theorem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19736"/>
            <a:ext cx="792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translation is an </a:t>
            </a:r>
            <a:r>
              <a:rPr lang="en-US" sz="2800" dirty="0" err="1" smtClean="0"/>
              <a:t>isometry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90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Translate Figures and Use Vectors</a:t>
            </a:r>
          </a:p>
        </p:txBody>
      </p:sp>
      <p:pic>
        <p:nvPicPr>
          <p:cNvPr id="5" name="Despicable Me - Vector's Introduction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2100" y="1200150"/>
            <a:ext cx="5448300" cy="3632200"/>
          </a:xfrm>
        </p:spPr>
      </p:pic>
    </p:spTree>
    <p:extLst>
      <p:ext uri="{BB962C8B-B14F-4D97-AF65-F5344CB8AC3E}">
        <p14:creationId xmlns:p14="http://schemas.microsoft.com/office/powerpoint/2010/main" val="24812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Translate Figures and Use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9433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Vector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Measurement with Direction and Magnitude (size)</a:t>
                </a:r>
              </a:p>
              <a:p>
                <a:pPr lvl="1"/>
                <a:r>
                  <a:rPr lang="en-US" dirty="0" smtClean="0"/>
                  <a:t>Represented by an arrow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Component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</m:t>
                    </m:r>
                  </m:oMath>
                </a14:m>
                <a:r>
                  <a:rPr lang="en-US" dirty="0" err="1" smtClean="0"/>
                  <a:t>hori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vert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〉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=〈9,−2〉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7924800" cy="5257800"/>
              </a:xfrm>
              <a:blipFill rotWithShape="1">
                <a:blip r:embed="rId3"/>
                <a:stretch>
                  <a:fillRect l="-1308" t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2" y="2736057"/>
            <a:ext cx="4657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43200" y="3077475"/>
            <a:ext cx="32004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30283" y="3160491"/>
            <a:ext cx="0" cy="5715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943600" y="2693205"/>
            <a:ext cx="3175001" cy="716745"/>
            <a:chOff x="5943598" y="4200540"/>
            <a:chExt cx="3175001" cy="955660"/>
          </a:xfrm>
        </p:grpSpPr>
        <p:sp>
          <p:nvSpPr>
            <p:cNvPr id="17" name="TextBox 16"/>
            <p:cNvSpPr txBox="1"/>
            <p:nvPr/>
          </p:nvSpPr>
          <p:spPr>
            <a:xfrm>
              <a:off x="6638924" y="4200540"/>
              <a:ext cx="247967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Vertical Component</a:t>
              </a:r>
              <a:endParaRPr lang="en-US" sz="24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5943598" y="4431372"/>
              <a:ext cx="695326" cy="72482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56280" y="2405780"/>
            <a:ext cx="2819400" cy="633669"/>
            <a:chOff x="3256280" y="3817308"/>
            <a:chExt cx="2819400" cy="844892"/>
          </a:xfrm>
        </p:grpSpPr>
        <p:sp>
          <p:nvSpPr>
            <p:cNvPr id="16" name="TextBox 15"/>
            <p:cNvSpPr txBox="1"/>
            <p:nvPr/>
          </p:nvSpPr>
          <p:spPr>
            <a:xfrm>
              <a:off x="3256280" y="3817308"/>
              <a:ext cx="2819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Horizontal Component</a:t>
              </a:r>
              <a:endParaRPr lang="en-US" sz="2400" dirty="0"/>
            </a:p>
          </p:txBody>
        </p:sp>
        <p:cxnSp>
          <p:nvCxnSpPr>
            <p:cNvPr id="20" name="Straight Connector 19"/>
            <p:cNvCxnSpPr>
              <a:stCxn id="16" idx="2"/>
            </p:cNvCxnSpPr>
            <p:nvPr/>
          </p:nvCxnSpPr>
          <p:spPr>
            <a:xfrm>
              <a:off x="4665980" y="4432861"/>
              <a:ext cx="0" cy="229339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08940" y="2763177"/>
            <a:ext cx="2334260" cy="461665"/>
            <a:chOff x="408940" y="4293841"/>
            <a:chExt cx="2334260" cy="615553"/>
          </a:xfrm>
        </p:grpSpPr>
        <p:sp>
          <p:nvSpPr>
            <p:cNvPr id="10" name="TextBox 9"/>
            <p:cNvSpPr txBox="1"/>
            <p:nvPr/>
          </p:nvSpPr>
          <p:spPr>
            <a:xfrm>
              <a:off x="408940" y="4293841"/>
              <a:ext cx="23342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Initial Point</a:t>
              </a: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28800" y="4524673"/>
              <a:ext cx="914400" cy="137532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936943" y="3731717"/>
            <a:ext cx="2534918" cy="461665"/>
            <a:chOff x="5936942" y="5585228"/>
            <a:chExt cx="2534918" cy="615553"/>
          </a:xfrm>
        </p:grpSpPr>
        <p:sp>
          <p:nvSpPr>
            <p:cNvPr id="11" name="TextBox 10"/>
            <p:cNvSpPr txBox="1"/>
            <p:nvPr/>
          </p:nvSpPr>
          <p:spPr>
            <a:xfrm>
              <a:off x="6638926" y="5585228"/>
              <a:ext cx="183293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Terminal Point</a:t>
              </a:r>
              <a:endParaRPr lang="en-US" sz="2400" dirty="0"/>
            </a:p>
          </p:txBody>
        </p:sp>
        <p:cxnSp>
          <p:nvCxnSpPr>
            <p:cNvPr id="24" name="Straight Connector 23"/>
            <p:cNvCxnSpPr>
              <a:stCxn id="11" idx="1"/>
            </p:cNvCxnSpPr>
            <p:nvPr/>
          </p:nvCxnSpPr>
          <p:spPr>
            <a:xfrm flipH="1" flipV="1">
              <a:off x="5936942" y="5702061"/>
              <a:ext cx="701984" cy="190944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50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Translate Figures and Use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Name the vector and write its component form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2514600" cy="18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7351"/>
            <a:ext cx="1178314" cy="196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40892"/>
            <a:ext cx="2560041" cy="18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15333</TotalTime>
  <Words>2063</Words>
  <Application>Microsoft Office PowerPoint</Application>
  <PresentationFormat>On-screen Show (16:9)</PresentationFormat>
  <Paragraphs>393</Paragraphs>
  <Slides>54</Slides>
  <Notes>53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Arial Narrow</vt:lpstr>
      <vt:lpstr>Calibri</vt:lpstr>
      <vt:lpstr>Cambria Math</vt:lpstr>
      <vt:lpstr>Comic Sans MS</vt:lpstr>
      <vt:lpstr>Symbol</vt:lpstr>
      <vt:lpstr>Wingdings</vt:lpstr>
      <vt:lpstr>Horizon</vt:lpstr>
      <vt:lpstr>Properties of Transformations</vt:lpstr>
      <vt:lpstr>PowerPoint Presentation</vt:lpstr>
      <vt:lpstr>9.1 Translate Figures and Use Vectors</vt:lpstr>
      <vt:lpstr>9.1 Translate Figures and Use Vectors</vt:lpstr>
      <vt:lpstr>9.1 Translate Figures and Use Vectors</vt:lpstr>
      <vt:lpstr>9.1 Translate Figures and Use Vectors</vt:lpstr>
      <vt:lpstr>9.1 Translate Figures and Use Vectors</vt:lpstr>
      <vt:lpstr>9.1 Translate Figures and Use Vectors</vt:lpstr>
      <vt:lpstr>9.1 Translate Figures and Use Vectors</vt:lpstr>
      <vt:lpstr>9.1 Translate Figures and Use Vectors</vt:lpstr>
      <vt:lpstr>Answers and Quiz</vt:lpstr>
      <vt:lpstr>9.2 Use Properties of Matrices</vt:lpstr>
      <vt:lpstr>9.2 Use Properties of Matrices</vt:lpstr>
      <vt:lpstr>9.2 Use Properties of Matrices</vt:lpstr>
      <vt:lpstr>9.2 Use Properties of Matrices</vt:lpstr>
      <vt:lpstr>9.2 Use Properties of Matrices</vt:lpstr>
      <vt:lpstr>9.2 Use Properties of Matrices</vt:lpstr>
      <vt:lpstr>9.2 Use Properties of Matrices</vt:lpstr>
      <vt:lpstr>9.2 Use Properties of Matrices</vt:lpstr>
      <vt:lpstr>Answers and Quiz</vt:lpstr>
      <vt:lpstr>9.3 Perform Reflections</vt:lpstr>
      <vt:lpstr>9.3 Perform Reflections</vt:lpstr>
      <vt:lpstr>9.3 Perform Reflections</vt:lpstr>
      <vt:lpstr>9.3 Perform Reflections</vt:lpstr>
      <vt:lpstr>9.3 Perform Reflections</vt:lpstr>
      <vt:lpstr>9.3 Perform Reflections</vt:lpstr>
      <vt:lpstr>Answers and Quiz</vt:lpstr>
      <vt:lpstr>9.4 Perform Rotations</vt:lpstr>
      <vt:lpstr>9.4 Perform Rotations</vt:lpstr>
      <vt:lpstr>9.4 Perform Rotations</vt:lpstr>
      <vt:lpstr>9.4 Perform Rotations</vt:lpstr>
      <vt:lpstr>9.4 Perform Rotations</vt:lpstr>
      <vt:lpstr>9.4 Perform Rotations</vt:lpstr>
      <vt:lpstr>9.4 Perform Rotations</vt:lpstr>
      <vt:lpstr>Answers and Quiz</vt:lpstr>
      <vt:lpstr>9.5 Apply Compositions of Transformations</vt:lpstr>
      <vt:lpstr>9.5 Apply Compositions of Transformations</vt:lpstr>
      <vt:lpstr>9.5 Apply Compositions of Transformations</vt:lpstr>
      <vt:lpstr>9.5 Apply Compositions of Transformations</vt:lpstr>
      <vt:lpstr>9.5 Apply Compositions of Transformations</vt:lpstr>
      <vt:lpstr>9.5 Apply Compositions of Transformations</vt:lpstr>
      <vt:lpstr>Answers and Quiz</vt:lpstr>
      <vt:lpstr>9.6 Identify Symmetry</vt:lpstr>
      <vt:lpstr>9.6 Identify Symmetry</vt:lpstr>
      <vt:lpstr>9.6 Identify Symmetry</vt:lpstr>
      <vt:lpstr>9.6 Identify Symmetry</vt:lpstr>
      <vt:lpstr>Answers and Quiz</vt:lpstr>
      <vt:lpstr>9.7 Identify and Perform Dilations</vt:lpstr>
      <vt:lpstr>9.7 Identify and Perform Dilations</vt:lpstr>
      <vt:lpstr>9.7 Identify and Perform Dilations</vt:lpstr>
      <vt:lpstr>9.7 Identify and Perform Dilations</vt:lpstr>
      <vt:lpstr>9.7 Identify and Perform Dilations</vt:lpstr>
      <vt:lpstr>Answers and Quiz</vt:lpstr>
      <vt:lpstr>9.Review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Transformations</dc:title>
  <dc:creator>Richard  Wright</dc:creator>
  <cp:lastModifiedBy>Richard Wright</cp:lastModifiedBy>
  <cp:revision>55</cp:revision>
  <dcterms:created xsi:type="dcterms:W3CDTF">2011-01-26T16:41:08Z</dcterms:created>
  <dcterms:modified xsi:type="dcterms:W3CDTF">2018-02-15T23:39:28Z</dcterms:modified>
</cp:coreProperties>
</file>